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3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447" autoAdjust="0"/>
  </p:normalViewPr>
  <p:slideViewPr>
    <p:cSldViewPr snapToGrid="0">
      <p:cViewPr>
        <p:scale>
          <a:sx n="65" d="100"/>
          <a:sy n="65" d="100"/>
        </p:scale>
        <p:origin x="724" y="-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12.jpg>
</file>

<file path=ppt/media/image13.jp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266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43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270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34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0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725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16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798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026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747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731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516D7-1BE4-42FF-915C-DF82BCB40BA1}" type="datetimeFigureOut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4498D-634D-45F6-B65F-DB7A81CF5F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769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988" y="1495724"/>
            <a:ext cx="12126012" cy="882698"/>
          </a:xfrm>
        </p:spPr>
        <p:txBody>
          <a:bodyPr>
            <a:normAutofit fontScale="90000"/>
          </a:bodyPr>
          <a:lstStyle/>
          <a:p>
            <a:br>
              <a:rPr 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2025 2nd Asia Pacific Conference on Innovation in Technology (APCIT)</a:t>
            </a:r>
            <a:endParaRPr lang="en-US" sz="4000" b="1" dirty="0">
              <a:solidFill>
                <a:srgbClr val="00B05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883504"/>
            <a:ext cx="9144000" cy="3255962"/>
          </a:xfrm>
        </p:spPr>
        <p:txBody>
          <a:bodyPr>
            <a:normAutofit lnSpcReduction="10000"/>
          </a:bodyPr>
          <a:lstStyle/>
          <a:p>
            <a:endParaRPr lang="en-GB" sz="5400" b="1" strike="noStrike" spc="-1" dirty="0">
              <a:solidFill>
                <a:srgbClr val="4C4C4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Optic Disc and Cup Segmentation Using Deep CNN Ensembles for Glaucoma Staging</a:t>
            </a:r>
            <a:b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spc="-1" dirty="0">
                <a:solidFill>
                  <a:srgbClr val="4C4C4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Paper ID: 1997</a:t>
            </a:r>
          </a:p>
          <a:p>
            <a:r>
              <a:rPr lang="en-GB" b="1" spc="-1" dirty="0">
                <a:solidFill>
                  <a:srgbClr val="4C4C4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D.Mounika</a:t>
            </a:r>
          </a:p>
          <a:p>
            <a:r>
              <a:rPr lang="en-GB" b="1" spc="-1" dirty="0">
                <a:solidFill>
                  <a:srgbClr val="4C4C4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Narasaraopeta Engineering College (Autonomous)</a:t>
            </a:r>
          </a:p>
          <a:p>
            <a:endParaRPr lang="en-GB" b="1" spc="-1" dirty="0">
              <a:solidFill>
                <a:srgbClr val="4C4C4C"/>
              </a:solidFill>
              <a:latin typeface="Arial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741" y="44777"/>
            <a:ext cx="3195271" cy="11100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393BC7-D4D5-0FB2-D558-2E18426673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78" y="44777"/>
            <a:ext cx="984506" cy="11521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A2BC6F6-3279-E21A-952A-B051A6AF83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381" y="19092"/>
            <a:ext cx="3469479" cy="97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9440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1F705A-B3A0-053C-4F81-6C3AF0078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240" y="254000"/>
            <a:ext cx="10957560" cy="5922963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Screen :</a:t>
            </a:r>
            <a:endParaRPr lang="en-IN" dirty="0"/>
          </a:p>
        </p:txBody>
      </p:sp>
      <p:pic>
        <p:nvPicPr>
          <p:cNvPr id="6" name="Picture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0FC530A-707B-4601-6AB1-36377D5D5F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320" y="1557972"/>
            <a:ext cx="4704080" cy="29530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4CD9932-3536-8AB1-E5FC-81466328B8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557971"/>
            <a:ext cx="5191761" cy="29530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0353B4-AE50-6C1A-01B1-5177A8127A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444" y="6081184"/>
            <a:ext cx="2183090" cy="77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2498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215C4-D48F-0C7A-1B54-6EDE4321E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</a:t>
            </a:r>
            <a:b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</a:t>
            </a:r>
            <a:r>
              <a:rPr lang="en-IN" b="1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b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A86CE38-0CA7-9543-6EAB-04DDB50046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515600" cy="3769743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63688A7-F6FA-8887-C074-462E9EC58B7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444" y="6081184"/>
            <a:ext cx="2183090" cy="77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24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Objectives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Screen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8717B0-0BEA-054A-9E95-512B69EA6EC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8910" y="6081184"/>
            <a:ext cx="2183090" cy="77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918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D4162-2345-8490-87E9-DDFEF7327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Abstract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 descr="A screen shot of a chart&#10;&#10;AI-generated content may be incorrect.">
            <a:extLst>
              <a:ext uri="{FF2B5EF4-FFF2-40B4-BE49-F238E27FC236}">
                <a16:creationId xmlns:a16="http://schemas.microsoft.com/office/drawing/2014/main" id="{8DDF345D-F433-D2C3-6A26-DB434AAB02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875" y="1804988"/>
            <a:ext cx="9098250" cy="4351337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3E8316-C273-68A1-E007-29AEE4C6966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6670" y="6081184"/>
            <a:ext cx="2183090" cy="77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979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38752-1CA4-32AB-C693-63AEB6CDA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6180"/>
          </a:xfrm>
        </p:spPr>
        <p:txBody>
          <a:bodyPr/>
          <a:lstStyle/>
          <a:p>
            <a:r>
              <a:rPr lang="en-US" dirty="0"/>
              <a:t>                           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9C28CC-CB42-1AD6-EA64-2A5DCA350A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80" y="1259840"/>
            <a:ext cx="11221720" cy="4917123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Glaucoma progressively damages the optic nerve, leading to blindness.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Screening involves evaluating the optic disc and cup in retinal images.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screening is time-consuming and subjective.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Automated systems enhance early detection and clinical workflows.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CNNs excel in extracting features from complex medical images.</a:t>
            </a:r>
          </a:p>
          <a:p>
            <a:pPr>
              <a:lnSpc>
                <a:spcPct val="20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methods improve accuracy and robustness in segmentation.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F708D7-2516-2696-0946-6F45B2A9B8B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6830" y="6104467"/>
            <a:ext cx="2183090" cy="7768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13CA35-A8DF-27DB-A017-557AF1A3C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1600" y="2742301"/>
            <a:ext cx="3068320" cy="265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83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45762-B539-8323-5FA8-768662570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Problem Statement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4BFBF4-8BBC-F1AC-5999-4371DA93EC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444" y="6081184"/>
            <a:ext cx="2183090" cy="776816"/>
          </a:xfrm>
          <a:prstGeom prst="rect">
            <a:avLst/>
          </a:prstGeom>
        </p:spPr>
      </p:pic>
      <p:pic>
        <p:nvPicPr>
          <p:cNvPr id="14" name="Content Placeholder 13" descr="A diagram of a glaucoma detection project&#10;&#10;AI-generated content may be incorrect.">
            <a:extLst>
              <a:ext uri="{FF2B5EF4-FFF2-40B4-BE49-F238E27FC236}">
                <a16:creationId xmlns:a16="http://schemas.microsoft.com/office/drawing/2014/main" id="{B850CC01-3681-3502-5A62-5B87BABC72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1910" y="1825625"/>
            <a:ext cx="7926260" cy="4351338"/>
          </a:xfrm>
        </p:spPr>
      </p:pic>
    </p:spTree>
    <p:extLst>
      <p:ext uri="{BB962C8B-B14F-4D97-AF65-F5344CB8AC3E}">
        <p14:creationId xmlns:p14="http://schemas.microsoft.com/office/powerpoint/2010/main" val="3609980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A9F35-08AA-6478-4254-5FF32BC9E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Research Objectives</a:t>
            </a:r>
            <a:b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89825E-A873-44D6-2AD6-5C7BCB89CE7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444" y="6081184"/>
            <a:ext cx="2183090" cy="776816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C1EFE6F7-5CF5-D4C9-6F33-5761205B9C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956" y="1524000"/>
            <a:ext cx="9014087" cy="4351338"/>
          </a:xfrm>
        </p:spPr>
      </p:pic>
    </p:spTree>
    <p:extLst>
      <p:ext uri="{BB962C8B-B14F-4D97-AF65-F5344CB8AC3E}">
        <p14:creationId xmlns:p14="http://schemas.microsoft.com/office/powerpoint/2010/main" val="3588719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DFC6C-C679-36BB-3DBF-8CDCC2D97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548" y="108585"/>
            <a:ext cx="3932237" cy="592455"/>
          </a:xfrm>
        </p:spPr>
        <p:txBody>
          <a:bodyPr/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9EBC27-398D-3624-767E-4D13E024F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547" y="619761"/>
            <a:ext cx="3932237" cy="5923280"/>
          </a:xfrm>
        </p:spPr>
        <p:txBody>
          <a:bodyPr>
            <a:noAutofit/>
          </a:bodyPr>
          <a:lstStyle/>
          <a:p>
            <a:pPr lvl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annotation needed for CDR measurement.</a:t>
            </a:r>
          </a:p>
          <a:p>
            <a:pPr lvl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Classical methods struggled with image variability.</a:t>
            </a:r>
          </a:p>
          <a:p>
            <a:pPr lvl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CNNs promising for medical image segmentation.</a:t>
            </a:r>
          </a:p>
          <a:p>
            <a:pPr lvl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learning improves model robustness.</a:t>
            </a:r>
          </a:p>
          <a:p>
            <a:pPr lvl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U-Net &amp; variants widely used in medical imaging.</a:t>
            </a:r>
          </a:p>
          <a:p>
            <a:pPr lvl="0" eaLnBrk="0" fontAlgn="base" hangingPunct="0">
              <a:lnSpc>
                <a:spcPct val="17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CNN shows strong potential for glaucoma screening.</a:t>
            </a:r>
          </a:p>
          <a:p>
            <a:pPr>
              <a:lnSpc>
                <a:spcPct val="170000"/>
              </a:lnSpc>
            </a:pPr>
            <a:endParaRPr lang="en-IN" sz="20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ABBC79D-5885-438C-9DB9-E0F820735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1628" y="193041"/>
            <a:ext cx="6461760" cy="567816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2F2CF0F-5D8E-1EC9-D3F6-06B0F3CF36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444" y="6081184"/>
            <a:ext cx="2183090" cy="77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435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0E913-DFBC-5A62-BD66-0FCE80275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1115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</a:t>
            </a:r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09E801D-F358-921C-6E81-F8E7F2EB14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41460" y="1639320"/>
            <a:ext cx="7847500" cy="46020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 &amp; Output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Fundus image → Segmentation mask (optic disc &amp; cup).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 Path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Dense Blocks (0–4, 4 convs each), Transition Down (TD) for down-sampling, feature compression.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Bottleneck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Bottle Neck Convolution connects encoder &amp; decoder, captures global context.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Decoder Path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Dense Blocks (5–9), Transition Up (TU) for up-sampling, Skip Connections (C) for boundary precision.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Convolution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Generates optic disc &amp; cup segmentation mask.</a:t>
            </a:r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E3FB84E0-E208-DEE3-392E-6D767091DC71}"/>
              </a:ext>
            </a:extLst>
          </p:cNvPr>
          <p:cNvPicPr>
            <a:picLocks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608377" y="2052727"/>
            <a:ext cx="2961005" cy="354457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98D320D-04F2-DEED-0FE8-1576CF3E76F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444" y="6081184"/>
            <a:ext cx="2183090" cy="77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80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CC539-9C1E-7D13-3D00-6814EDCD3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05434"/>
          </a:xfrm>
        </p:spPr>
        <p:txBody>
          <a:bodyPr>
            <a:normAutofit fontScale="90000"/>
          </a:bodyPr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Methodology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BD68024-D632-EFB6-3F58-2DF554914EE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2466" y="1123200"/>
            <a:ext cx="10061540" cy="57561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ORIGA (650 annotated retinal fundus images).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Preprocessing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 &amp; resize (512×512).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CLAHE, 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spatial embedding.</a:t>
            </a:r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Segmentation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DenseNet-based U-Net with encoder–decoder structure.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Skip connections for boundary precision.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</a:t>
            </a: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 of ResNet18 + DenseNet201.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fusion for glaucoma staging.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 Metrics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Dice Coefficient, Accuracy, AUC, Sensitivity, Specificity.</a:t>
            </a:r>
            <a:endParaRPr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603A1C-FFDE-7CF3-A6B5-4446A3CDF7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6444" y="6081184"/>
            <a:ext cx="2183090" cy="7768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48CBCF-6240-B83F-A129-E93B2BFD1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123200"/>
            <a:ext cx="4834334" cy="437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287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346</Words>
  <Application>Microsoft Office PowerPoint</Application>
  <PresentationFormat>Widescreen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Office Theme</vt:lpstr>
      <vt:lpstr>  2025 2nd Asia Pacific Conference on Innovation in Technology (APCIT)</vt:lpstr>
      <vt:lpstr>Contents </vt:lpstr>
      <vt:lpstr>                                        Abstract</vt:lpstr>
      <vt:lpstr>                            Introduction</vt:lpstr>
      <vt:lpstr>                               Problem Statement</vt:lpstr>
      <vt:lpstr>                              Research Objectives </vt:lpstr>
      <vt:lpstr>Literature Review</vt:lpstr>
      <vt:lpstr>                                         Proposed System </vt:lpstr>
      <vt:lpstr>                                                              Methodology </vt:lpstr>
      <vt:lpstr>PowerPoint Presentation</vt:lpstr>
      <vt:lpstr>                                          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mounika dasari</cp:lastModifiedBy>
  <cp:revision>18</cp:revision>
  <dcterms:created xsi:type="dcterms:W3CDTF">2021-06-10T05:32:34Z</dcterms:created>
  <dcterms:modified xsi:type="dcterms:W3CDTF">2025-09-19T11:50:24Z</dcterms:modified>
</cp:coreProperties>
</file>

<file path=docProps/thumbnail.jpeg>
</file>